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6" r:id="rId5"/>
    <p:sldId id="260" r:id="rId6"/>
    <p:sldId id="267" r:id="rId7"/>
    <p:sldId id="268" r:id="rId8"/>
    <p:sldId id="263" r:id="rId9"/>
    <p:sldId id="269" r:id="rId10"/>
    <p:sldId id="270" r:id="rId11"/>
    <p:sldId id="265" r:id="rId12"/>
  </p:sldIdLst>
  <p:sldSz cx="18288000" cy="10287000"/>
  <p:notesSz cx="6858000" cy="9144000"/>
  <p:embeddedFontLst>
    <p:embeddedFont>
      <p:font typeface="Do Hyeon" panose="020B0600000101010101" charset="-127"/>
      <p:regular r:id="rId14"/>
    </p:embeddedFont>
    <p:embeddedFont>
      <p:font typeface="HY견고딕" panose="02030600000101010101" pitchFamily="18" charset="-127"/>
      <p:regular r:id="rId15"/>
    </p:embeddedFont>
    <p:embeddedFont>
      <p:font typeface="HY엽서M" panose="02030600000101010101" pitchFamily="18" charset="-127"/>
      <p:regular r:id="rId16"/>
    </p:embeddedFont>
    <p:embeddedFont>
      <p:font typeface="Source Han Sans KR" panose="020B0600000101010101" charset="-127"/>
      <p:regular r:id="rId17"/>
    </p:embeddedFont>
    <p:embeddedFont>
      <p:font typeface="Source Han Sans KR Bold" panose="020B0600000101010101" charset="-127"/>
      <p:regular r:id="rId18"/>
    </p:embeddedFont>
    <p:embeddedFont>
      <p:font typeface="Source Han Sans KR Medium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Arial Black" panose="020B0A04020102020204" pitchFamily="34" charset="0"/>
      <p:bold r:id="rId22"/>
    </p:embeddedFont>
    <p:embeddedFont>
      <p:font typeface="Bruno" panose="020B0600000101010101" charset="-79"/>
      <p:regular r:id="rId23"/>
    </p:embeddedFont>
    <p:embeddedFont>
      <p:font typeface="Cascadia Mono" panose="020B0609020000020004" pitchFamily="49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23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ED935-2945-441F-8C30-E8C10614B3AA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E1C3F-9A8A-4E35-87A5-769738C72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3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02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1913" y="1394508"/>
            <a:ext cx="949971" cy="9499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9753600" y="31622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0571995" y="1434089"/>
            <a:ext cx="2751543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600" b="1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개요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프로젝트 목적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벤치마킹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484519" y="1608186"/>
            <a:ext cx="56852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01</a:t>
            </a:r>
          </a:p>
        </p:txBody>
      </p:sp>
      <p:sp>
        <p:nvSpPr>
          <p:cNvPr id="47" name="TextBox 6">
            <a:extLst>
              <a:ext uri="{FF2B5EF4-FFF2-40B4-BE49-F238E27FC236}">
                <a16:creationId xmlns:a16="http://schemas.microsoft.com/office/drawing/2014/main" id="{72889AC1-261D-FE64-ACB8-5A98B7072B67}"/>
              </a:ext>
            </a:extLst>
          </p:cNvPr>
          <p:cNvSpPr txBox="1"/>
          <p:nvPr/>
        </p:nvSpPr>
        <p:spPr>
          <a:xfrm>
            <a:off x="1402181" y="4092709"/>
            <a:ext cx="7671726" cy="1298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74"/>
              </a:lnSpc>
              <a:spcBef>
                <a:spcPct val="0"/>
              </a:spcBef>
            </a:pPr>
            <a:r>
              <a:rPr lang="en-US" sz="7696" b="1" dirty="0" err="1">
                <a:solidFill>
                  <a:srgbClr val="000000"/>
                </a:solidFill>
                <a:latin typeface="Arial Black" panose="020B0A04020102020204" pitchFamily="34" charset="0"/>
                <a:ea typeface="Source Han Sans KR Bold"/>
                <a:cs typeface="Source Han Sans KR Bold"/>
                <a:sym typeface="Source Han Sans KR Bold"/>
              </a:rPr>
              <a:t>MovieInfoAPP</a:t>
            </a:r>
            <a:endParaRPr lang="en-US" sz="7696" b="1" dirty="0">
              <a:solidFill>
                <a:srgbClr val="000000"/>
              </a:solidFill>
              <a:latin typeface="Arial Black" panose="020B0A04020102020204" pitchFamily="34" charset="0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8" name="AutoShape 8">
            <a:extLst>
              <a:ext uri="{FF2B5EF4-FFF2-40B4-BE49-F238E27FC236}">
                <a16:creationId xmlns:a16="http://schemas.microsoft.com/office/drawing/2014/main" id="{AD927AC9-88AB-D2E1-1868-150DE26F19E7}"/>
              </a:ext>
            </a:extLst>
          </p:cNvPr>
          <p:cNvSpPr/>
          <p:nvPr/>
        </p:nvSpPr>
        <p:spPr>
          <a:xfrm flipH="1" flipV="1">
            <a:off x="9753600" y="23444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9" name="Group 2">
            <a:extLst>
              <a:ext uri="{FF2B5EF4-FFF2-40B4-BE49-F238E27FC236}">
                <a16:creationId xmlns:a16="http://schemas.microsoft.com/office/drawing/2014/main" id="{B72F1023-5EB3-FE22-762D-7141694A2640}"/>
              </a:ext>
            </a:extLst>
          </p:cNvPr>
          <p:cNvGrpSpPr/>
          <p:nvPr/>
        </p:nvGrpSpPr>
        <p:grpSpPr>
          <a:xfrm>
            <a:off x="9296400" y="3528109"/>
            <a:ext cx="949971" cy="949971"/>
            <a:chOff x="0" y="0"/>
            <a:chExt cx="812800" cy="812800"/>
          </a:xfrm>
        </p:grpSpPr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8598C92A-77FF-A70E-5819-E455BD0D47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1" name="TextBox 4">
              <a:extLst>
                <a:ext uri="{FF2B5EF4-FFF2-40B4-BE49-F238E27FC236}">
                  <a16:creationId xmlns:a16="http://schemas.microsoft.com/office/drawing/2014/main" id="{621F7070-9172-95DD-6EC8-F001C6B4FA7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2" name="AutoShape 8">
            <a:extLst>
              <a:ext uri="{FF2B5EF4-FFF2-40B4-BE49-F238E27FC236}">
                <a16:creationId xmlns:a16="http://schemas.microsoft.com/office/drawing/2014/main" id="{2E246536-5D8C-7DAD-53C4-C80459F747AE}"/>
              </a:ext>
            </a:extLst>
          </p:cNvPr>
          <p:cNvSpPr/>
          <p:nvPr/>
        </p:nvSpPr>
        <p:spPr>
          <a:xfrm>
            <a:off x="9768087" y="5295900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DF23729A-5A34-8417-95F9-D6BB07B7E72D}"/>
              </a:ext>
            </a:extLst>
          </p:cNvPr>
          <p:cNvSpPr txBox="1"/>
          <p:nvPr/>
        </p:nvSpPr>
        <p:spPr>
          <a:xfrm>
            <a:off x="10586482" y="3567690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서론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핵심 기능 요약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 E-R 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다이어그램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54" name="TextBox 35">
            <a:extLst>
              <a:ext uri="{FF2B5EF4-FFF2-40B4-BE49-F238E27FC236}">
                <a16:creationId xmlns:a16="http://schemas.microsoft.com/office/drawing/2014/main" id="{94C7FC3A-49E2-9F6C-9AD8-DF1E807577C8}"/>
              </a:ext>
            </a:extLst>
          </p:cNvPr>
          <p:cNvSpPr txBox="1"/>
          <p:nvPr/>
        </p:nvSpPr>
        <p:spPr>
          <a:xfrm>
            <a:off x="9417037" y="3759437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02</a:t>
            </a:r>
          </a:p>
        </p:txBody>
      </p:sp>
      <p:sp>
        <p:nvSpPr>
          <p:cNvPr id="55" name="AutoShape 8">
            <a:extLst>
              <a:ext uri="{FF2B5EF4-FFF2-40B4-BE49-F238E27FC236}">
                <a16:creationId xmlns:a16="http://schemas.microsoft.com/office/drawing/2014/main" id="{442DD0E4-6436-3874-93A1-D3D234CA37E2}"/>
              </a:ext>
            </a:extLst>
          </p:cNvPr>
          <p:cNvSpPr/>
          <p:nvPr/>
        </p:nvSpPr>
        <p:spPr>
          <a:xfrm flipH="1" flipV="1">
            <a:off x="9768087" y="4478079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6" name="Group 2">
            <a:extLst>
              <a:ext uri="{FF2B5EF4-FFF2-40B4-BE49-F238E27FC236}">
                <a16:creationId xmlns:a16="http://schemas.microsoft.com/office/drawing/2014/main" id="{F4CCA9A0-FD66-058A-C82E-DD36CD2DD607}"/>
              </a:ext>
            </a:extLst>
          </p:cNvPr>
          <p:cNvGrpSpPr/>
          <p:nvPr/>
        </p:nvGrpSpPr>
        <p:grpSpPr>
          <a:xfrm>
            <a:off x="9296400" y="5661708"/>
            <a:ext cx="949971" cy="949971"/>
            <a:chOff x="0" y="0"/>
            <a:chExt cx="812800" cy="812800"/>
          </a:xfrm>
        </p:grpSpPr>
        <p:sp>
          <p:nvSpPr>
            <p:cNvPr id="57" name="Freeform 3">
              <a:extLst>
                <a:ext uri="{FF2B5EF4-FFF2-40B4-BE49-F238E27FC236}">
                  <a16:creationId xmlns:a16="http://schemas.microsoft.com/office/drawing/2014/main" id="{D735EBB9-D273-BFAA-A2C5-D69DFC829E2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8" name="TextBox 4">
              <a:extLst>
                <a:ext uri="{FF2B5EF4-FFF2-40B4-BE49-F238E27FC236}">
                  <a16:creationId xmlns:a16="http://schemas.microsoft.com/office/drawing/2014/main" id="{22F3921C-D8DD-C964-EB87-D4AACC50D28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9" name="AutoShape 8">
            <a:extLst>
              <a:ext uri="{FF2B5EF4-FFF2-40B4-BE49-F238E27FC236}">
                <a16:creationId xmlns:a16="http://schemas.microsoft.com/office/drawing/2014/main" id="{36652FA0-EE6F-C772-826C-FE884792AB78}"/>
              </a:ext>
            </a:extLst>
          </p:cNvPr>
          <p:cNvSpPr/>
          <p:nvPr/>
        </p:nvSpPr>
        <p:spPr>
          <a:xfrm>
            <a:off x="9768087" y="74294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TextBox 33">
            <a:extLst>
              <a:ext uri="{FF2B5EF4-FFF2-40B4-BE49-F238E27FC236}">
                <a16:creationId xmlns:a16="http://schemas.microsoft.com/office/drawing/2014/main" id="{3CB87239-6AB1-5494-FE01-638BC6BAA1CF}"/>
              </a:ext>
            </a:extLst>
          </p:cNvPr>
          <p:cNvSpPr txBox="1"/>
          <p:nvPr/>
        </p:nvSpPr>
        <p:spPr>
          <a:xfrm>
            <a:off x="10586482" y="5701289"/>
            <a:ext cx="3281917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본론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개발환경 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/ </a:t>
            </a:r>
            <a:r>
              <a:rPr lang="ko-KR" altLang="en-US" sz="2000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아키텍쳐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사용된 기술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61" name="TextBox 35">
            <a:extLst>
              <a:ext uri="{FF2B5EF4-FFF2-40B4-BE49-F238E27FC236}">
                <a16:creationId xmlns:a16="http://schemas.microsoft.com/office/drawing/2014/main" id="{CA8BABCB-6D92-BDD0-AD89-A3D5057DD6E6}"/>
              </a:ext>
            </a:extLst>
          </p:cNvPr>
          <p:cNvSpPr txBox="1"/>
          <p:nvPr/>
        </p:nvSpPr>
        <p:spPr>
          <a:xfrm>
            <a:off x="9417037" y="5893036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03</a:t>
            </a:r>
          </a:p>
        </p:txBody>
      </p:sp>
      <p:sp>
        <p:nvSpPr>
          <p:cNvPr id="62" name="AutoShape 8">
            <a:extLst>
              <a:ext uri="{FF2B5EF4-FFF2-40B4-BE49-F238E27FC236}">
                <a16:creationId xmlns:a16="http://schemas.microsoft.com/office/drawing/2014/main" id="{D86CAB0F-7813-8034-DD33-7E4C55676401}"/>
              </a:ext>
            </a:extLst>
          </p:cNvPr>
          <p:cNvSpPr/>
          <p:nvPr/>
        </p:nvSpPr>
        <p:spPr>
          <a:xfrm flipH="1" flipV="1">
            <a:off x="9768087" y="66116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1" name="Group 2">
            <a:extLst>
              <a:ext uri="{FF2B5EF4-FFF2-40B4-BE49-F238E27FC236}">
                <a16:creationId xmlns:a16="http://schemas.microsoft.com/office/drawing/2014/main" id="{BD0CE26F-CD7A-BEAC-609A-26B9756CD4EF}"/>
              </a:ext>
            </a:extLst>
          </p:cNvPr>
          <p:cNvGrpSpPr/>
          <p:nvPr/>
        </p:nvGrpSpPr>
        <p:grpSpPr>
          <a:xfrm>
            <a:off x="9296400" y="7642908"/>
            <a:ext cx="949971" cy="949971"/>
            <a:chOff x="0" y="0"/>
            <a:chExt cx="812800" cy="812800"/>
          </a:xfrm>
        </p:grpSpPr>
        <p:sp>
          <p:nvSpPr>
            <p:cNvPr id="72" name="Freeform 3">
              <a:extLst>
                <a:ext uri="{FF2B5EF4-FFF2-40B4-BE49-F238E27FC236}">
                  <a16:creationId xmlns:a16="http://schemas.microsoft.com/office/drawing/2014/main" id="{84BF30BF-4B54-EA34-FED6-FAD432084D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73" name="TextBox 4">
              <a:extLst>
                <a:ext uri="{FF2B5EF4-FFF2-40B4-BE49-F238E27FC236}">
                  <a16:creationId xmlns:a16="http://schemas.microsoft.com/office/drawing/2014/main" id="{2EF043B5-EA67-12C8-820E-3D15AD68846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4" name="AutoShape 8">
            <a:extLst>
              <a:ext uri="{FF2B5EF4-FFF2-40B4-BE49-F238E27FC236}">
                <a16:creationId xmlns:a16="http://schemas.microsoft.com/office/drawing/2014/main" id="{2E396914-066D-DE51-DA26-65BA529E0DE4}"/>
              </a:ext>
            </a:extLst>
          </p:cNvPr>
          <p:cNvSpPr/>
          <p:nvPr/>
        </p:nvSpPr>
        <p:spPr>
          <a:xfrm>
            <a:off x="9768087" y="94106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TextBox 33">
            <a:extLst>
              <a:ext uri="{FF2B5EF4-FFF2-40B4-BE49-F238E27FC236}">
                <a16:creationId xmlns:a16="http://schemas.microsoft.com/office/drawing/2014/main" id="{73C1EC19-64F1-725C-8EDA-60B119CA4B3A}"/>
              </a:ext>
            </a:extLst>
          </p:cNvPr>
          <p:cNvSpPr txBox="1"/>
          <p:nvPr/>
        </p:nvSpPr>
        <p:spPr>
          <a:xfrm>
            <a:off x="10586482" y="7682489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결론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향후 계획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참고자료 및 출처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76" name="TextBox 35">
            <a:extLst>
              <a:ext uri="{FF2B5EF4-FFF2-40B4-BE49-F238E27FC236}">
                <a16:creationId xmlns:a16="http://schemas.microsoft.com/office/drawing/2014/main" id="{4D5E78B8-AA05-590E-F82F-0141843A8372}"/>
              </a:ext>
            </a:extLst>
          </p:cNvPr>
          <p:cNvSpPr txBox="1"/>
          <p:nvPr/>
        </p:nvSpPr>
        <p:spPr>
          <a:xfrm>
            <a:off x="9417037" y="7874236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04</a:t>
            </a:r>
          </a:p>
        </p:txBody>
      </p:sp>
      <p:sp>
        <p:nvSpPr>
          <p:cNvPr id="77" name="AutoShape 8">
            <a:extLst>
              <a:ext uri="{FF2B5EF4-FFF2-40B4-BE49-F238E27FC236}">
                <a16:creationId xmlns:a16="http://schemas.microsoft.com/office/drawing/2014/main" id="{9819F635-10A7-1722-60B5-CBB25F9DF540}"/>
              </a:ext>
            </a:extLst>
          </p:cNvPr>
          <p:cNvSpPr/>
          <p:nvPr/>
        </p:nvSpPr>
        <p:spPr>
          <a:xfrm flipH="1" flipV="1">
            <a:off x="9768087" y="85928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TextBox 7">
            <a:extLst>
              <a:ext uri="{FF2B5EF4-FFF2-40B4-BE49-F238E27FC236}">
                <a16:creationId xmlns:a16="http://schemas.microsoft.com/office/drawing/2014/main" id="{6C736059-1637-18E8-98F7-952AFC6E4D14}"/>
              </a:ext>
            </a:extLst>
          </p:cNvPr>
          <p:cNvSpPr txBox="1"/>
          <p:nvPr/>
        </p:nvSpPr>
        <p:spPr>
          <a:xfrm>
            <a:off x="1402181" y="5660047"/>
            <a:ext cx="9254160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프로젝트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도메인 주소 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junhyuk000.monster</a:t>
            </a:r>
            <a:endParaRPr lang="en-US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83" name="Group 2">
            <a:extLst>
              <a:ext uri="{FF2B5EF4-FFF2-40B4-BE49-F238E27FC236}">
                <a16:creationId xmlns:a16="http://schemas.microsoft.com/office/drawing/2014/main" id="{6A34E754-3FD9-0A0A-E084-A372D39A7745}"/>
              </a:ext>
            </a:extLst>
          </p:cNvPr>
          <p:cNvGrpSpPr/>
          <p:nvPr/>
        </p:nvGrpSpPr>
        <p:grpSpPr>
          <a:xfrm>
            <a:off x="1402181" y="6830035"/>
            <a:ext cx="2786611" cy="709735"/>
            <a:chOff x="0" y="0"/>
            <a:chExt cx="733922" cy="186926"/>
          </a:xfrm>
        </p:grpSpPr>
        <p:sp>
          <p:nvSpPr>
            <p:cNvPr id="84" name="Freeform 3">
              <a:extLst>
                <a:ext uri="{FF2B5EF4-FFF2-40B4-BE49-F238E27FC236}">
                  <a16:creationId xmlns:a16="http://schemas.microsoft.com/office/drawing/2014/main" id="{F1A7F326-F74E-0500-99E3-E2BEF5338F68}"/>
                </a:ext>
              </a:extLst>
            </p:cNvPr>
            <p:cNvSpPr/>
            <p:nvPr/>
          </p:nvSpPr>
          <p:spPr>
            <a:xfrm>
              <a:off x="0" y="0"/>
              <a:ext cx="733922" cy="186926"/>
            </a:xfrm>
            <a:custGeom>
              <a:avLst/>
              <a:gdLst/>
              <a:ahLst/>
              <a:cxnLst/>
              <a:rect l="l" t="t" r="r" b="b"/>
              <a:pathLst>
                <a:path w="733922" h="186926">
                  <a:moveTo>
                    <a:pt x="93463" y="0"/>
                  </a:moveTo>
                  <a:lnTo>
                    <a:pt x="640459" y="0"/>
                  </a:lnTo>
                  <a:cubicBezTo>
                    <a:pt x="665247" y="0"/>
                    <a:pt x="689020" y="9847"/>
                    <a:pt x="706548" y="27375"/>
                  </a:cubicBezTo>
                  <a:cubicBezTo>
                    <a:pt x="724075" y="44902"/>
                    <a:pt x="733922" y="68675"/>
                    <a:pt x="733922" y="93463"/>
                  </a:cubicBezTo>
                  <a:lnTo>
                    <a:pt x="733922" y="93463"/>
                  </a:lnTo>
                  <a:cubicBezTo>
                    <a:pt x="733922" y="118251"/>
                    <a:pt x="724075" y="142024"/>
                    <a:pt x="706548" y="159551"/>
                  </a:cubicBezTo>
                  <a:cubicBezTo>
                    <a:pt x="689020" y="177079"/>
                    <a:pt x="665247" y="186926"/>
                    <a:pt x="640459" y="186926"/>
                  </a:cubicBezTo>
                  <a:lnTo>
                    <a:pt x="93463" y="186926"/>
                  </a:lnTo>
                  <a:cubicBezTo>
                    <a:pt x="68675" y="186926"/>
                    <a:pt x="44902" y="177079"/>
                    <a:pt x="27375" y="159551"/>
                  </a:cubicBezTo>
                  <a:cubicBezTo>
                    <a:pt x="9847" y="142024"/>
                    <a:pt x="0" y="118251"/>
                    <a:pt x="0" y="93463"/>
                  </a:cubicBezTo>
                  <a:lnTo>
                    <a:pt x="0" y="93463"/>
                  </a:lnTo>
                  <a:cubicBezTo>
                    <a:pt x="0" y="68675"/>
                    <a:pt x="9847" y="44902"/>
                    <a:pt x="27375" y="27375"/>
                  </a:cubicBezTo>
                  <a:cubicBezTo>
                    <a:pt x="44902" y="9847"/>
                    <a:pt x="68675" y="0"/>
                    <a:pt x="934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5" name="TextBox 4">
              <a:extLst>
                <a:ext uri="{FF2B5EF4-FFF2-40B4-BE49-F238E27FC236}">
                  <a16:creationId xmlns:a16="http://schemas.microsoft.com/office/drawing/2014/main" id="{226E8410-DC27-717C-3C1B-4FF51C6F4778}"/>
                </a:ext>
              </a:extLst>
            </p:cNvPr>
            <p:cNvSpPr txBox="1"/>
            <p:nvPr/>
          </p:nvSpPr>
          <p:spPr>
            <a:xfrm>
              <a:off x="0" y="-38100"/>
              <a:ext cx="733922" cy="225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6" name="TextBox 8">
            <a:extLst>
              <a:ext uri="{FF2B5EF4-FFF2-40B4-BE49-F238E27FC236}">
                <a16:creationId xmlns:a16="http://schemas.microsoft.com/office/drawing/2014/main" id="{6E8E3223-21F7-3D1B-53D5-7F1AFA39440B}"/>
              </a:ext>
            </a:extLst>
          </p:cNvPr>
          <p:cNvSpPr txBox="1"/>
          <p:nvPr/>
        </p:nvSpPr>
        <p:spPr>
          <a:xfrm>
            <a:off x="15849600" y="990600"/>
            <a:ext cx="1409700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2025.02.03</a:t>
            </a:r>
          </a:p>
        </p:txBody>
      </p:sp>
      <p:sp>
        <p:nvSpPr>
          <p:cNvPr id="87" name="TextBox 9">
            <a:extLst>
              <a:ext uri="{FF2B5EF4-FFF2-40B4-BE49-F238E27FC236}">
                <a16:creationId xmlns:a16="http://schemas.microsoft.com/office/drawing/2014/main" id="{4D339A88-568F-193C-1F41-C735EBBD3D28}"/>
              </a:ext>
            </a:extLst>
          </p:cNvPr>
          <p:cNvSpPr txBox="1"/>
          <p:nvPr/>
        </p:nvSpPr>
        <p:spPr>
          <a:xfrm>
            <a:off x="2209800" y="6995990"/>
            <a:ext cx="984004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신준혁</a:t>
            </a:r>
            <a:endParaRPr lang="en-US" sz="2000" b="1" dirty="0">
              <a:solidFill>
                <a:srgbClr val="F9F3E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참고자료 및 출처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결론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C02078C-7731-122E-6B07-D42E24BBBC4E}"/>
              </a:ext>
            </a:extLst>
          </p:cNvPr>
          <p:cNvSpPr txBox="1"/>
          <p:nvPr/>
        </p:nvSpPr>
        <p:spPr>
          <a:xfrm>
            <a:off x="4892842" y="3924300"/>
            <a:ext cx="7984958" cy="1462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👉 </a:t>
            </a:r>
            <a:r>
              <a:rPr lang="ko-KR" altLang="en-US" sz="2600" dirty="0">
                <a:latin typeface="Cascadia Mono" panose="020B0609020000020004" pitchFamily="49" charset="0"/>
                <a:ea typeface="HY엽서M" panose="02030600000101010101" pitchFamily="18" charset="-127"/>
                <a:cs typeface="Cascadia Mono" panose="020B0609020000020004" pitchFamily="49" charset="0"/>
              </a:rPr>
              <a:t>참고자료 </a:t>
            </a:r>
            <a:r>
              <a:rPr lang="en-US" altLang="ko-KR" sz="26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 Naver </a:t>
            </a:r>
            <a:r>
              <a:rPr lang="ko-KR" altLang="en-US" sz="2600" dirty="0">
                <a:latin typeface="Cascadia Mono" panose="020B0609020000020004" pitchFamily="49" charset="0"/>
                <a:ea typeface="HY엽서M" panose="02030600000101010101" pitchFamily="18" charset="-127"/>
                <a:cs typeface="Cascadia Mono" panose="020B0609020000020004" pitchFamily="49" charset="0"/>
              </a:rPr>
              <a:t>영화</a:t>
            </a:r>
            <a:r>
              <a:rPr lang="en-US" altLang="ko-KR" sz="26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extreme MOVIE</a:t>
            </a:r>
          </a:p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👉 API</a:t>
            </a:r>
            <a:r>
              <a:rPr lang="ko-KR" altLang="en-US" sz="2600" dirty="0">
                <a:solidFill>
                  <a:srgbClr val="000000"/>
                </a:solidFill>
                <a:latin typeface="Cascadia Mono" panose="020B0609020000020004" pitchFamily="49" charset="0"/>
                <a:ea typeface="HY엽서M" panose="02030600000101010101" pitchFamily="18" charset="-127"/>
                <a:cs typeface="Cascadia Mono" panose="020B0609020000020004" pitchFamily="49" charset="0"/>
                <a:sym typeface="Source Han Sans KR"/>
              </a:rPr>
              <a:t> 출처 </a:t>
            </a:r>
            <a:r>
              <a:rPr lang="en-US" altLang="ko-KR" sz="2600" dirty="0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: Kakao, </a:t>
            </a:r>
            <a:r>
              <a:rPr lang="en-US" altLang="ko-KR" sz="2600" dirty="0" err="1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Youtube</a:t>
            </a:r>
            <a:r>
              <a:rPr lang="en-US" altLang="ko-KR" sz="2600" dirty="0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, </a:t>
            </a:r>
            <a:r>
              <a:rPr lang="en-US" altLang="ko-KR" sz="2600" dirty="0" err="1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kobis</a:t>
            </a:r>
            <a:endParaRPr lang="ko-KR" altLang="en-US" sz="2600" dirty="0">
              <a:latin typeface="Cascadia Mono" panose="020B0609020000020004" pitchFamily="49" charset="0"/>
              <a:ea typeface="HY엽서M" panose="02030600000101010101" pitchFamily="18" charset="-127"/>
              <a:cs typeface="Cascadia Mono" panose="020B0609020000020004" pitchFamily="49" charset="0"/>
            </a:endParaRPr>
          </a:p>
          <a:p>
            <a:pPr algn="l">
              <a:lnSpc>
                <a:spcPts val="3655"/>
              </a:lnSpc>
            </a:pPr>
            <a:endParaRPr lang="en-US" sz="2600" dirty="0">
              <a:solidFill>
                <a:srgbClr val="000000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62443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59923" y="4467353"/>
            <a:ext cx="4168155" cy="121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9"/>
              </a:lnSpc>
              <a:spcBef>
                <a:spcPct val="0"/>
              </a:spcBef>
            </a:pPr>
            <a:r>
              <a:rPr lang="en-US" sz="7135" b="1">
                <a:solidFill>
                  <a:srgbClr val="FAFA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50695" y="6106796"/>
            <a:ext cx="2786611" cy="850266"/>
            <a:chOff x="0" y="0"/>
            <a:chExt cx="733922" cy="2239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3922" cy="223938"/>
            </a:xfrm>
            <a:custGeom>
              <a:avLst/>
              <a:gdLst/>
              <a:ahLst/>
              <a:cxnLst/>
              <a:rect l="l" t="t" r="r" b="b"/>
              <a:pathLst>
                <a:path w="733922" h="223938">
                  <a:moveTo>
                    <a:pt x="111969" y="0"/>
                  </a:moveTo>
                  <a:lnTo>
                    <a:pt x="621953" y="0"/>
                  </a:lnTo>
                  <a:cubicBezTo>
                    <a:pt x="683792" y="0"/>
                    <a:pt x="733922" y="50130"/>
                    <a:pt x="733922" y="111969"/>
                  </a:cubicBezTo>
                  <a:lnTo>
                    <a:pt x="733922" y="111969"/>
                  </a:lnTo>
                  <a:cubicBezTo>
                    <a:pt x="733922" y="141665"/>
                    <a:pt x="722126" y="170145"/>
                    <a:pt x="701127" y="191143"/>
                  </a:cubicBezTo>
                  <a:cubicBezTo>
                    <a:pt x="680129" y="212142"/>
                    <a:pt x="651649" y="223938"/>
                    <a:pt x="621953" y="223938"/>
                  </a:cubicBezTo>
                  <a:lnTo>
                    <a:pt x="111969" y="223938"/>
                  </a:lnTo>
                  <a:cubicBezTo>
                    <a:pt x="82273" y="223938"/>
                    <a:pt x="53793" y="212142"/>
                    <a:pt x="32795" y="191143"/>
                  </a:cubicBezTo>
                  <a:cubicBezTo>
                    <a:pt x="11797" y="170145"/>
                    <a:pt x="0" y="141665"/>
                    <a:pt x="0" y="111969"/>
                  </a:cubicBezTo>
                  <a:lnTo>
                    <a:pt x="0" y="111969"/>
                  </a:lnTo>
                  <a:cubicBezTo>
                    <a:pt x="0" y="82273"/>
                    <a:pt x="11797" y="53793"/>
                    <a:pt x="32795" y="32795"/>
                  </a:cubicBezTo>
                  <a:cubicBezTo>
                    <a:pt x="53793" y="11797"/>
                    <a:pt x="82273" y="0"/>
                    <a:pt x="1119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33922" cy="26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AFAFA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신준혁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006762" y="990600"/>
            <a:ext cx="1519238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AFAF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2025.02.03</a:t>
            </a:r>
          </a:p>
        </p:txBody>
      </p:sp>
      <p:sp>
        <p:nvSpPr>
          <p:cNvPr id="7" name="AutoShape 7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FAFAF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62000" y="2294834"/>
            <a:ext cx="14085633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코로나</a:t>
            </a:r>
            <a:r>
              <a:rPr lang="en-US" altLang="ko-KR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19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팬데믹 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및 </a:t>
            </a:r>
            <a:r>
              <a:rPr lang="en-US" altLang="ko-KR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OTT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서비스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의 급격한 성장으로 인해 영화관 관람객 수가 크게 </a:t>
            </a:r>
            <a:r>
              <a:rPr lang="ko-KR" altLang="en-US" sz="32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감소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하였습니다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. </a:t>
            </a: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이에 따라 영화 산업은 새로운 도전에 직면하게 되었고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많은 영화가 관객들에게 제대로 다가가지 못하고 있는 상황입니다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이 홈페이지는 이러한 상황을 극복하기 위해 관객들이 </a:t>
            </a:r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영화 정보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및 </a:t>
            </a:r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리뷰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서비스를 통해 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현재 상영중인 영화의 흥미를 좀 더 느낄 수 있도록  만들어졌습니다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endParaRPr lang="en-US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7867" y="1064976"/>
            <a:ext cx="5560533" cy="625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Mono" panose="020B0609020000020004" pitchFamily="49" charset="0"/>
                <a:sym typeface="Bruno Bold"/>
              </a:rPr>
              <a:t>프로젝트 목적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Cascadia Mono" panose="020B0609020000020004" pitchFamily="49" charset="0"/>
              <a:sym typeface="Bruno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77C0CD-3B0C-873B-6558-52AC61CED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524287"/>
            <a:ext cx="8168726" cy="39338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970FA2E-1D61-6219-3EFA-E3DDD0511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751" y="4532413"/>
            <a:ext cx="7991475" cy="39638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벤치마킹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(extreme MOVIE,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네이버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)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66F0AE-CA8F-79B6-7DE3-B9731586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751255"/>
            <a:ext cx="7239000" cy="6613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E14132-1EE3-3EAD-A1C9-CC936D98FBE0}"/>
              </a:ext>
            </a:extLst>
          </p:cNvPr>
          <p:cNvSpPr txBox="1"/>
          <p:nvPr/>
        </p:nvSpPr>
        <p:spPr>
          <a:xfrm>
            <a:off x="9144000" y="2335743"/>
            <a:ext cx="2328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E</a:t>
            </a:r>
            <a:r>
              <a:rPr lang="ko-KR" altLang="en-US" sz="2400" dirty="0" err="1">
                <a:solidFill>
                  <a:srgbClr val="92D050"/>
                </a:solidFill>
              </a:rPr>
              <a:t>xt</a:t>
            </a:r>
            <a:r>
              <a:rPr lang="en-US" altLang="ko-KR" sz="2400" dirty="0" err="1">
                <a:solidFill>
                  <a:srgbClr val="92D050"/>
                </a:solidFill>
              </a:rPr>
              <a:t>reme</a:t>
            </a:r>
            <a:r>
              <a:rPr lang="en-US" altLang="ko-KR" sz="2400" dirty="0">
                <a:solidFill>
                  <a:srgbClr val="92D050"/>
                </a:solidFill>
              </a:rPr>
              <a:t> MOVIE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BE6BA20-A142-7B5F-9C90-FE4E32473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05100"/>
            <a:ext cx="6324600" cy="66591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BC34C0-F9AE-1CD3-919C-9F3831EAAC36}"/>
              </a:ext>
            </a:extLst>
          </p:cNvPr>
          <p:cNvSpPr txBox="1"/>
          <p:nvPr/>
        </p:nvSpPr>
        <p:spPr>
          <a:xfrm>
            <a:off x="1399674" y="2289591"/>
            <a:ext cx="2328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92D050"/>
                </a:solidFill>
              </a:rPr>
              <a:t>네이버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벤치마킹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(extreme MOVIE,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네이버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)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5AC86-3C03-1625-97D0-9B292887860E}"/>
              </a:ext>
            </a:extLst>
          </p:cNvPr>
          <p:cNvSpPr txBox="1"/>
          <p:nvPr/>
        </p:nvSpPr>
        <p:spPr>
          <a:xfrm>
            <a:off x="838716" y="2476500"/>
            <a:ext cx="16610567" cy="6401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현재 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Extreme Movie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및 네이버 영화와 같은 기존 영화 정보 사이트는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각각 게시글 중심 혹은 평점 중심의 정보를 제공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합니다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b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그러나 이러한 사이트들은 다음과 같은 한계를 가지고 있습니다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1.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현재 상영 중인 영화의 데이터가 시각적으로 표현되지 않음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네이버 영화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텍스트 기반의 평점 및 리뷰 제공 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그래프 및 데이터 분석 부재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Extreme Movie: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커뮤니티 게시판 형태로 정보가 분산되어 있어 한눈에 보기 어려움</a:t>
            </a:r>
          </a:p>
          <a:p>
            <a:endParaRPr lang="en-US" altLang="ko-KR" sz="2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2.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솔직한 관객 리뷰 확인이 어려움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네이버 영화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광고성 리뷰 및 </a:t>
            </a:r>
            <a:r>
              <a:rPr lang="ko-KR" altLang="en-US" sz="20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별점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조작 가능성이 높아 신뢰도가 낮음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Extreme Movie: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특정 사용자 중심의 의견이 많아 객관적 평가 부족</a:t>
            </a:r>
          </a:p>
          <a:p>
            <a:endParaRPr lang="en-US" altLang="ko-KR" sz="2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3.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부가 기능 부족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예고편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&amp;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영화관 검색 등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기존 사이트에서는 예고편 제공이 제한적이며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영화관 검색 기능이 없음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✅ 따라서</a:t>
            </a:r>
            <a:r>
              <a:rPr lang="en-US" altLang="ko-KR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본 프로젝트는 이러한 단점을 보완하여 다음과 같은 기능을 제공하는 것을 목표로 합니다</a:t>
            </a:r>
            <a:r>
              <a:rPr lang="en-US" altLang="ko-KR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직관적인 시각적 데이터 제공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공공데이터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API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활용하여 </a:t>
            </a:r>
            <a:r>
              <a:rPr lang="ko-KR" altLang="en-US" sz="24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영화별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매출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관객수 등을 </a:t>
            </a:r>
            <a:r>
              <a:rPr lang="ko-KR" altLang="en-US" sz="24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그래프화하여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쉽게 비교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솔직한 리뷰 시스템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유저들이 남긴 리뷰 중에서 신뢰도가 높은 콘텐츠를 노출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예고편 제공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유튜브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API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활용하여 간편하게 영화 예고편 시청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가까운 영화관 검색 기능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Kakao Map API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연동을 통해 사용자 위치 기반으로 가까운 영화관 탐색</a:t>
            </a:r>
          </a:p>
        </p:txBody>
      </p:sp>
    </p:spTree>
    <p:extLst>
      <p:ext uri="{BB962C8B-B14F-4D97-AF65-F5344CB8AC3E}">
        <p14:creationId xmlns:p14="http://schemas.microsoft.com/office/powerpoint/2010/main" val="2774028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819400" y="3075209"/>
            <a:ext cx="13411200" cy="4136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admin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전용 리뷰 신고 페이지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(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해당 유저 탈퇴 및 게시글 삭제 기능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)</a:t>
            </a:r>
            <a:endParaRPr lang="en-US" sz="26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latin typeface="HY엽서M" panose="02030600000101010101" pitchFamily="18" charset="-127"/>
                <a:ea typeface="HY엽서M" panose="02030600000101010101" pitchFamily="18" charset="-127"/>
              </a:rPr>
              <a:t>실시간 박스오피스 정보 제공</a:t>
            </a:r>
          </a:p>
          <a:p>
            <a:r>
              <a:rPr 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latin typeface="HY엽서M" panose="02030600000101010101" pitchFamily="18" charset="-127"/>
                <a:ea typeface="HY엽서M" panose="02030600000101010101" pitchFamily="18" charset="-127"/>
              </a:rPr>
              <a:t>리뷰 작성 및 추천 기능</a:t>
            </a:r>
          </a:p>
          <a:p>
            <a:r>
              <a:rPr 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latin typeface="HY엽서M" panose="02030600000101010101" pitchFamily="18" charset="-127"/>
                <a:ea typeface="HY엽서M" panose="02030600000101010101" pitchFamily="18" charset="-127"/>
              </a:rPr>
              <a:t>위치 기반 영화관 검색</a:t>
            </a:r>
          </a:p>
          <a:p>
            <a:pPr algn="l">
              <a:lnSpc>
                <a:spcPts val="3655"/>
              </a:lnSpc>
            </a:pPr>
            <a:r>
              <a:rPr 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latin typeface="HY엽서M" panose="02030600000101010101" pitchFamily="18" charset="-127"/>
                <a:ea typeface="HY엽서M" panose="02030600000101010101" pitchFamily="18" charset="-127"/>
              </a:rPr>
              <a:t>유튜브 예고편 보기</a:t>
            </a:r>
            <a:endParaRPr lang="en-US" altLang="ko-KR" sz="2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l">
              <a:lnSpc>
                <a:spcPts val="3655"/>
              </a:lnSpc>
            </a:pPr>
            <a:r>
              <a:rPr 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공공</a:t>
            </a:r>
            <a:r>
              <a:rPr lang="ko-KR" altLang="en-US" sz="2600" dirty="0">
                <a:latin typeface="HY엽서M" panose="02030600000101010101" pitchFamily="18" charset="-127"/>
                <a:ea typeface="HY엽서M" panose="02030600000101010101" pitchFamily="18" charset="-127"/>
              </a:rPr>
              <a:t>데이터를 활용한 데이터 관리 및 시각화</a:t>
            </a:r>
            <a:endParaRPr lang="en-US" altLang="ko-KR" sz="2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l">
              <a:lnSpc>
                <a:spcPts val="3655"/>
              </a:lnSpc>
            </a:pP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리뷰 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(</a:t>
            </a:r>
            <a:r>
              <a:rPr lang="ko-KR" altLang="en-US" sz="2600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추천수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, </a:t>
            </a:r>
            <a:r>
              <a:rPr lang="ko-KR" altLang="en-US" sz="2600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댓글수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,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조회수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)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별  순위</a:t>
            </a:r>
            <a:endParaRPr lang="en-US" altLang="ko-KR" sz="26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>
              <a:lnSpc>
                <a:spcPts val="3655"/>
              </a:lnSpc>
            </a:pP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신고 리뷰 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admin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계정으로 수정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/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삭제 및 작성자 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ID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탈퇴 기능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(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신뢰도 높은 리뷰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3655"/>
              </a:lnSpc>
            </a:pPr>
            <a:endParaRPr lang="en-US" sz="26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핵심 기능 요약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737B4D6B-7618-FF94-F528-073B5D5009E6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서론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E-R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다이어그램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737B4D6B-7618-FF94-F528-073B5D5009E6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서론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77355F-805F-CBA8-DB47-7757C729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342" y="2163345"/>
            <a:ext cx="1426063" cy="28233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47FFBB-B046-B3D7-DC8A-0DF7252AF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445" y="1959221"/>
            <a:ext cx="1524000" cy="24976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4B3932-C0F0-9F2A-4D7C-6150CE342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5463591"/>
            <a:ext cx="1714364" cy="41354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CF7CBC5-E1C4-F785-1599-BAD1F5448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6366" y="1886858"/>
            <a:ext cx="1701466" cy="30857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B89B107-23F5-A86A-FC9F-D62CCA0C4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7300" y="5493670"/>
            <a:ext cx="1600200" cy="3975882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4902095-7221-0BB3-EDF3-259DC3163D9F}"/>
              </a:ext>
            </a:extLst>
          </p:cNvPr>
          <p:cNvCxnSpPr>
            <a:cxnSpLocks/>
          </p:cNvCxnSpPr>
          <p:nvPr/>
        </p:nvCxnSpPr>
        <p:spPr>
          <a:xfrm>
            <a:off x="4597085" y="3270851"/>
            <a:ext cx="35702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08713F3-BD50-9BC9-FE66-DC7F56597398}"/>
              </a:ext>
            </a:extLst>
          </p:cNvPr>
          <p:cNvCxnSpPr>
            <a:cxnSpLocks/>
          </p:cNvCxnSpPr>
          <p:nvPr/>
        </p:nvCxnSpPr>
        <p:spPr>
          <a:xfrm>
            <a:off x="11672500" y="2978083"/>
            <a:ext cx="6746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E8983F7-522F-E8A9-2FC4-F8BCC0F9B779}"/>
              </a:ext>
            </a:extLst>
          </p:cNvPr>
          <p:cNvCxnSpPr>
            <a:cxnSpLocks/>
          </p:cNvCxnSpPr>
          <p:nvPr/>
        </p:nvCxnSpPr>
        <p:spPr>
          <a:xfrm>
            <a:off x="11670437" y="6254683"/>
            <a:ext cx="6746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44A9206-19C0-B856-FF9F-E6D9AAD9DB8B}"/>
              </a:ext>
            </a:extLst>
          </p:cNvPr>
          <p:cNvCxnSpPr>
            <a:cxnSpLocks/>
          </p:cNvCxnSpPr>
          <p:nvPr/>
        </p:nvCxnSpPr>
        <p:spPr>
          <a:xfrm flipV="1">
            <a:off x="11672500" y="2978083"/>
            <a:ext cx="0" cy="3276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FE7C29D-2C2A-70B3-8533-4F8DFED419A2}"/>
              </a:ext>
            </a:extLst>
          </p:cNvPr>
          <p:cNvCxnSpPr>
            <a:cxnSpLocks/>
          </p:cNvCxnSpPr>
          <p:nvPr/>
        </p:nvCxnSpPr>
        <p:spPr>
          <a:xfrm>
            <a:off x="4929585" y="3528881"/>
            <a:ext cx="32456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E44E27B-D6AF-D713-B26A-DDE81860B0FE}"/>
              </a:ext>
            </a:extLst>
          </p:cNvPr>
          <p:cNvCxnSpPr>
            <a:cxnSpLocks/>
          </p:cNvCxnSpPr>
          <p:nvPr/>
        </p:nvCxnSpPr>
        <p:spPr>
          <a:xfrm>
            <a:off x="8982954" y="3282883"/>
            <a:ext cx="7770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33E9A9C-1265-8341-1477-E16FDDBE6CC8}"/>
              </a:ext>
            </a:extLst>
          </p:cNvPr>
          <p:cNvCxnSpPr>
            <a:cxnSpLocks/>
          </p:cNvCxnSpPr>
          <p:nvPr/>
        </p:nvCxnSpPr>
        <p:spPr>
          <a:xfrm>
            <a:off x="8929300" y="3054283"/>
            <a:ext cx="34098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4CC7007-6E25-201A-0518-AA3D459C24A3}"/>
              </a:ext>
            </a:extLst>
          </p:cNvPr>
          <p:cNvCxnSpPr>
            <a:cxnSpLocks/>
          </p:cNvCxnSpPr>
          <p:nvPr/>
        </p:nvCxnSpPr>
        <p:spPr>
          <a:xfrm flipV="1">
            <a:off x="9767500" y="3282883"/>
            <a:ext cx="0" cy="3176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46562CE-84F0-725E-F4AB-35EE5FBC6E16}"/>
              </a:ext>
            </a:extLst>
          </p:cNvPr>
          <p:cNvCxnSpPr>
            <a:cxnSpLocks/>
          </p:cNvCxnSpPr>
          <p:nvPr/>
        </p:nvCxnSpPr>
        <p:spPr>
          <a:xfrm>
            <a:off x="9759991" y="6459219"/>
            <a:ext cx="25983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3E7B342-9546-265A-2F4B-23C13FC4A6B0}"/>
              </a:ext>
            </a:extLst>
          </p:cNvPr>
          <p:cNvCxnSpPr>
            <a:cxnSpLocks/>
          </p:cNvCxnSpPr>
          <p:nvPr/>
        </p:nvCxnSpPr>
        <p:spPr>
          <a:xfrm flipV="1">
            <a:off x="9234100" y="3528881"/>
            <a:ext cx="252527" cy="20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26617F6-FA64-D895-09C7-B1378C9807BF}"/>
              </a:ext>
            </a:extLst>
          </p:cNvPr>
          <p:cNvCxnSpPr>
            <a:cxnSpLocks/>
          </p:cNvCxnSpPr>
          <p:nvPr/>
        </p:nvCxnSpPr>
        <p:spPr>
          <a:xfrm flipV="1">
            <a:off x="9486627" y="3528881"/>
            <a:ext cx="0" cy="31282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D490362-AC6E-5539-1835-67391CD08858}"/>
              </a:ext>
            </a:extLst>
          </p:cNvPr>
          <p:cNvCxnSpPr>
            <a:cxnSpLocks/>
          </p:cNvCxnSpPr>
          <p:nvPr/>
        </p:nvCxnSpPr>
        <p:spPr>
          <a:xfrm>
            <a:off x="9486627" y="6657089"/>
            <a:ext cx="28525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20EE6A6-6419-1452-7C32-BB33A15E6C7A}"/>
              </a:ext>
            </a:extLst>
          </p:cNvPr>
          <p:cNvCxnSpPr>
            <a:cxnSpLocks/>
          </p:cNvCxnSpPr>
          <p:nvPr/>
        </p:nvCxnSpPr>
        <p:spPr>
          <a:xfrm>
            <a:off x="8472100" y="7931083"/>
            <a:ext cx="37966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CFCD89A-3A79-B459-86F0-C53180554BF6}"/>
              </a:ext>
            </a:extLst>
          </p:cNvPr>
          <p:cNvCxnSpPr>
            <a:cxnSpLocks/>
          </p:cNvCxnSpPr>
          <p:nvPr/>
        </p:nvCxnSpPr>
        <p:spPr>
          <a:xfrm flipV="1">
            <a:off x="8472100" y="6657089"/>
            <a:ext cx="0" cy="12739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E0D6057-504E-5F8C-B99A-9EDBF02256C1}"/>
              </a:ext>
            </a:extLst>
          </p:cNvPr>
          <p:cNvCxnSpPr>
            <a:cxnSpLocks/>
          </p:cNvCxnSpPr>
          <p:nvPr/>
        </p:nvCxnSpPr>
        <p:spPr>
          <a:xfrm>
            <a:off x="6907488" y="6657089"/>
            <a:ext cx="15646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0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02798" y="282355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798" y="372690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2798" y="463495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6"/>
          <p:cNvSpPr txBox="1"/>
          <p:nvPr/>
        </p:nvSpPr>
        <p:spPr>
          <a:xfrm>
            <a:off x="2923584" y="2652649"/>
            <a:ext cx="11202751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백엔드</a:t>
            </a:r>
            <a:r>
              <a:rPr 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: Python, Flask, </a:t>
            </a: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Gunicorn</a:t>
            </a:r>
            <a:r>
              <a:rPr 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, </a:t>
            </a: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Gevent</a:t>
            </a:r>
            <a:endParaRPr lang="en-US" sz="3999" b="1" dirty="0">
              <a:solidFill>
                <a:schemeClr val="accent6">
                  <a:lumMod val="60000"/>
                  <a:lumOff val="4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42634" y="4482801"/>
            <a:ext cx="10087565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CC0D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프론트엔드</a:t>
            </a:r>
            <a:r>
              <a:rPr lang="en-US" sz="3999" b="1" dirty="0">
                <a:solidFill>
                  <a:srgbClr val="0CC0D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: HTML, CSS, JavaScript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23584" y="3601297"/>
            <a:ext cx="13126897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라이브러리</a:t>
            </a:r>
            <a:r>
              <a:rPr lang="en-US" sz="3999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: pandas, requests, </a:t>
            </a:r>
            <a:r>
              <a:rPr lang="en-US" sz="3999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BeautifulSoup</a:t>
            </a:r>
            <a:endParaRPr lang="en-US" sz="3999" b="1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사용된</a:t>
            </a:r>
            <a:r>
              <a:rPr 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기술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21848" y="5562323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942635" y="5391421"/>
            <a:ext cx="13277403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데이터베이스</a:t>
            </a:r>
            <a:r>
              <a:rPr lang="en-US" sz="3999" b="1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 : </a:t>
            </a:r>
            <a:r>
              <a:rPr lang="en-US" sz="3999" b="1" dirty="0" err="1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Mysql</a:t>
            </a:r>
            <a:endParaRPr lang="en-US" sz="3999" b="1" dirty="0">
              <a:solidFill>
                <a:srgbClr val="00B0F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본론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09EDB7D-2871-AC1B-2037-4F09A90990E0}"/>
              </a:ext>
            </a:extLst>
          </p:cNvPr>
          <p:cNvSpPr/>
          <p:nvPr/>
        </p:nvSpPr>
        <p:spPr>
          <a:xfrm>
            <a:off x="2121568" y="6484749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3B28CE9F-AFFD-0081-C593-A308AB8EEFE1}"/>
              </a:ext>
            </a:extLst>
          </p:cNvPr>
          <p:cNvSpPr txBox="1"/>
          <p:nvPr/>
        </p:nvSpPr>
        <p:spPr>
          <a:xfrm>
            <a:off x="2942635" y="6295209"/>
            <a:ext cx="14739456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API : </a:t>
            </a:r>
            <a:r>
              <a:rPr lang="en-US" sz="3999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Kakaomap</a:t>
            </a:r>
            <a:r>
              <a:rPr 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 API, </a:t>
            </a:r>
            <a:r>
              <a:rPr lang="en-US" sz="3999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Youtube</a:t>
            </a:r>
            <a:r>
              <a:rPr 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 API, </a:t>
            </a:r>
            <a:r>
              <a:rPr lang="ko-KR" alt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영화 공공데이터 </a:t>
            </a:r>
            <a:r>
              <a:rPr lang="en-US" altLang="ko-KR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API</a:t>
            </a:r>
            <a:endParaRPr lang="en-US" sz="3999" b="1" dirty="0">
              <a:solidFill>
                <a:schemeClr val="accent2">
                  <a:lumMod val="60000"/>
                  <a:lumOff val="4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980163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개발환경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/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아키텍처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57C4D-A698-0485-7621-466089D3E91B}"/>
              </a:ext>
            </a:extLst>
          </p:cNvPr>
          <p:cNvSpPr/>
          <p:nvPr/>
        </p:nvSpPr>
        <p:spPr>
          <a:xfrm>
            <a:off x="2394866" y="5728981"/>
            <a:ext cx="3497232" cy="20977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D6505D-E312-AB6F-EFAD-6950541EE22F}"/>
              </a:ext>
            </a:extLst>
          </p:cNvPr>
          <p:cNvSpPr txBox="1"/>
          <p:nvPr/>
        </p:nvSpPr>
        <p:spPr>
          <a:xfrm>
            <a:off x="2508478" y="5818417"/>
            <a:ext cx="2229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Consolas" panose="020B0609020204030204" pitchFamily="49" charset="0"/>
              </a:rPr>
              <a:t>Window</a:t>
            </a:r>
            <a:r>
              <a:rPr lang="ko-KR" altLang="en-US" sz="1600" b="1" dirty="0">
                <a:latin typeface="Consolas" panose="020B0609020204030204" pitchFamily="49" charset="0"/>
              </a:rPr>
              <a:t>운영체제 </a:t>
            </a:r>
            <a:r>
              <a:rPr lang="en-US" altLang="ko-KR" sz="1600" b="1" dirty="0">
                <a:latin typeface="Consolas" panose="020B0609020204030204" pitchFamily="49" charset="0"/>
              </a:rPr>
              <a:t>(OS)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EF96CC-A55E-4A83-FA35-337AA826F555}"/>
              </a:ext>
            </a:extLst>
          </p:cNvPr>
          <p:cNvSpPr/>
          <p:nvPr/>
        </p:nvSpPr>
        <p:spPr>
          <a:xfrm>
            <a:off x="11956719" y="5550670"/>
            <a:ext cx="2821467" cy="180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4C8CB-8CAD-5B05-B839-30912ED72DB2}"/>
              </a:ext>
            </a:extLst>
          </p:cNvPr>
          <p:cNvSpPr txBox="1"/>
          <p:nvPr/>
        </p:nvSpPr>
        <p:spPr>
          <a:xfrm>
            <a:off x="11947667" y="5584288"/>
            <a:ext cx="2209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Consolas" panose="020B0609020204030204" pitchFamily="49" charset="0"/>
              </a:rPr>
              <a:t>Linux</a:t>
            </a:r>
            <a:r>
              <a:rPr lang="ko-KR" altLang="en-US" sz="1600" b="1" dirty="0">
                <a:latin typeface="Consolas" panose="020B0609020204030204" pitchFamily="49" charset="0"/>
              </a:rPr>
              <a:t>운영체제 </a:t>
            </a:r>
            <a:r>
              <a:rPr lang="en-US" altLang="ko-KR" sz="1600" b="1" dirty="0">
                <a:latin typeface="Consolas" panose="020B0609020204030204" pitchFamily="49" charset="0"/>
              </a:rPr>
              <a:t>(OS)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F895B3-DB9A-2596-CD54-5C410AD07D46}"/>
              </a:ext>
            </a:extLst>
          </p:cNvPr>
          <p:cNvSpPr txBox="1"/>
          <p:nvPr/>
        </p:nvSpPr>
        <p:spPr>
          <a:xfrm>
            <a:off x="3156866" y="6610203"/>
            <a:ext cx="2467761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Project Folder/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- </a:t>
            </a:r>
            <a:r>
              <a:rPr lang="ko-KR" altLang="en-US" sz="1600" dirty="0">
                <a:latin typeface="Consolas" panose="020B0609020204030204" pitchFamily="49" charset="0"/>
              </a:rPr>
              <a:t>프로젝트 파일들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B90B8D-6D33-B04F-2452-2EA3CBCEE02F}"/>
              </a:ext>
            </a:extLst>
          </p:cNvPr>
          <p:cNvSpPr txBox="1"/>
          <p:nvPr/>
        </p:nvSpPr>
        <p:spPr>
          <a:xfrm>
            <a:off x="6731496" y="3186260"/>
            <a:ext cx="2053111" cy="33855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Consolas" panose="020B0609020204030204" pitchFamily="49" charset="0"/>
              </a:rPr>
              <a:t>Git hub(</a:t>
            </a:r>
            <a:r>
              <a:rPr lang="ko-KR" altLang="en-US" sz="1600" b="1" dirty="0">
                <a:latin typeface="Consolas" panose="020B0609020204030204" pitchFamily="49" charset="0"/>
              </a:rPr>
              <a:t>코드 공유</a:t>
            </a:r>
            <a:r>
              <a:rPr lang="en-US" altLang="ko-KR" sz="1600" b="1" dirty="0">
                <a:latin typeface="Consolas" panose="020B0609020204030204" pitchFamily="49" charset="0"/>
              </a:rPr>
              <a:t>)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7925529-1274-A67D-04D1-8771B6B42C71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5624627" y="3355537"/>
            <a:ext cx="1106869" cy="3547054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FBDB1BB-7C47-26CB-13F7-EDAAF2EEB0F4}"/>
              </a:ext>
            </a:extLst>
          </p:cNvPr>
          <p:cNvSpPr txBox="1"/>
          <p:nvPr/>
        </p:nvSpPr>
        <p:spPr>
          <a:xfrm rot="17286588">
            <a:off x="5174441" y="4432504"/>
            <a:ext cx="1954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add/commit/Push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31A8FF-428B-BC77-5691-C5DE1A870B10}"/>
              </a:ext>
            </a:extLst>
          </p:cNvPr>
          <p:cNvSpPr txBox="1"/>
          <p:nvPr/>
        </p:nvSpPr>
        <p:spPr>
          <a:xfrm>
            <a:off x="12293024" y="6367995"/>
            <a:ext cx="2358348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Project Folder/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- </a:t>
            </a:r>
            <a:r>
              <a:rPr lang="ko-KR" altLang="en-US" sz="1600" dirty="0">
                <a:latin typeface="Consolas" panose="020B0609020204030204" pitchFamily="49" charset="0"/>
              </a:rPr>
              <a:t>프로젝트 파일들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BEE853A-725C-5B29-1B86-856119BA146A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>
          <a:xfrm>
            <a:off x="8784607" y="3355537"/>
            <a:ext cx="4687591" cy="301245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9296BDC-F9FF-3E4A-22D9-5121E2A5D269}"/>
              </a:ext>
            </a:extLst>
          </p:cNvPr>
          <p:cNvSpPr txBox="1"/>
          <p:nvPr/>
        </p:nvSpPr>
        <p:spPr>
          <a:xfrm rot="3820491">
            <a:off x="11997260" y="4314049"/>
            <a:ext cx="1608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onsolas" panose="020B0609020204030204" pitchFamily="49" charset="0"/>
              </a:rPr>
              <a:t>프로그램 실행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5CA94-9654-2DE6-4EAE-EEF0CAA0C152}"/>
              </a:ext>
            </a:extLst>
          </p:cNvPr>
          <p:cNvSpPr txBox="1"/>
          <p:nvPr/>
        </p:nvSpPr>
        <p:spPr>
          <a:xfrm>
            <a:off x="11947667" y="5888213"/>
            <a:ext cx="2209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92D050"/>
                </a:solidFill>
                <a:latin typeface="Consolas" panose="020B0609020204030204" pitchFamily="49" charset="0"/>
              </a:rPr>
              <a:t>Ubuntu-Web(</a:t>
            </a:r>
            <a:r>
              <a:rPr lang="ko-KR" altLang="en-US" sz="1600" b="1" dirty="0">
                <a:solidFill>
                  <a:srgbClr val="92D050"/>
                </a:solidFill>
                <a:latin typeface="Consolas" panose="020B0609020204030204" pitchFamily="49" charset="0"/>
              </a:rPr>
              <a:t>내부</a:t>
            </a:r>
            <a:r>
              <a:rPr lang="en-US" altLang="ko-KR" sz="1600" b="1" dirty="0">
                <a:solidFill>
                  <a:srgbClr val="92D050"/>
                </a:solidFill>
                <a:latin typeface="Consolas" panose="020B0609020204030204" pitchFamily="49" charset="0"/>
              </a:rPr>
              <a:t>IP)</a:t>
            </a:r>
            <a:endParaRPr lang="ko-KR" altLang="en-US" sz="1600" b="1" dirty="0">
              <a:solidFill>
                <a:srgbClr val="92D05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AFF40A-1F1D-5247-4202-2BD2F1EE9D7F}"/>
              </a:ext>
            </a:extLst>
          </p:cNvPr>
          <p:cNvSpPr txBox="1"/>
          <p:nvPr/>
        </p:nvSpPr>
        <p:spPr>
          <a:xfrm>
            <a:off x="2119304" y="5138158"/>
            <a:ext cx="1868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Consolas" panose="020B0609020204030204" pitchFamily="49" charset="0"/>
              </a:rPr>
              <a:t>작업용 컴퓨터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96C6DA7-329F-180E-10A8-0671528BF966}"/>
              </a:ext>
            </a:extLst>
          </p:cNvPr>
          <p:cNvSpPr/>
          <p:nvPr/>
        </p:nvSpPr>
        <p:spPr>
          <a:xfrm>
            <a:off x="9265202" y="6257050"/>
            <a:ext cx="1624419" cy="6407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movie_db</a:t>
            </a:r>
            <a:r>
              <a:rPr lang="en-US" altLang="ko-K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6C3D1F0-88FA-6FD3-CAD4-FA2EB23CF120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10889621" y="6577406"/>
            <a:ext cx="1403403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DAF737-583F-732E-E670-6811CF01B414}"/>
              </a:ext>
            </a:extLst>
          </p:cNvPr>
          <p:cNvSpPr txBox="1"/>
          <p:nvPr/>
        </p:nvSpPr>
        <p:spPr>
          <a:xfrm>
            <a:off x="10461463" y="6605117"/>
            <a:ext cx="2034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onsolas" panose="020B0609020204030204" pitchFamily="49" charset="0"/>
              </a:rPr>
              <a:t>내부 네트워크 연동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3C2034E-02B9-347B-D0FE-B133C663058F}"/>
              </a:ext>
            </a:extLst>
          </p:cNvPr>
          <p:cNvSpPr/>
          <p:nvPr/>
        </p:nvSpPr>
        <p:spPr>
          <a:xfrm>
            <a:off x="2090067" y="5049568"/>
            <a:ext cx="3954432" cy="29295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673CA54-82D0-122E-C7EA-F2B55B2AE6C5}"/>
              </a:ext>
            </a:extLst>
          </p:cNvPr>
          <p:cNvSpPr/>
          <p:nvPr/>
        </p:nvSpPr>
        <p:spPr>
          <a:xfrm>
            <a:off x="8870619" y="4889371"/>
            <a:ext cx="6210130" cy="29864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F675795-D425-6F73-364B-FC36950587FC}"/>
              </a:ext>
            </a:extLst>
          </p:cNvPr>
          <p:cNvSpPr/>
          <p:nvPr/>
        </p:nvSpPr>
        <p:spPr>
          <a:xfrm>
            <a:off x="9101723" y="5550670"/>
            <a:ext cx="2274198" cy="180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2006C9-3EB6-7A04-0923-8A9D43DC3286}"/>
              </a:ext>
            </a:extLst>
          </p:cNvPr>
          <p:cNvSpPr txBox="1"/>
          <p:nvPr/>
        </p:nvSpPr>
        <p:spPr>
          <a:xfrm>
            <a:off x="9061499" y="5583163"/>
            <a:ext cx="2032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Consolas" panose="020B0609020204030204" pitchFamily="49" charset="0"/>
              </a:rPr>
              <a:t>Linux</a:t>
            </a:r>
            <a:r>
              <a:rPr lang="ko-KR" altLang="en-US" sz="1600" b="1" dirty="0">
                <a:latin typeface="Consolas" panose="020B0609020204030204" pitchFamily="49" charset="0"/>
              </a:rPr>
              <a:t>운영체제 </a:t>
            </a:r>
            <a:r>
              <a:rPr lang="en-US" altLang="ko-KR" sz="1600" b="1" dirty="0">
                <a:latin typeface="Consolas" panose="020B0609020204030204" pitchFamily="49" charset="0"/>
              </a:rPr>
              <a:t>(OS)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13CE6F-85FB-4568-31E7-D6509DC135BF}"/>
              </a:ext>
            </a:extLst>
          </p:cNvPr>
          <p:cNvSpPr txBox="1"/>
          <p:nvPr/>
        </p:nvSpPr>
        <p:spPr>
          <a:xfrm>
            <a:off x="9061499" y="5838065"/>
            <a:ext cx="1958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92D050"/>
                </a:solidFill>
                <a:latin typeface="Consolas" panose="020B0609020204030204" pitchFamily="49" charset="0"/>
              </a:rPr>
              <a:t>Ubuntu-DB(</a:t>
            </a:r>
            <a:r>
              <a:rPr lang="ko-KR" altLang="en-US" sz="1600" b="1" dirty="0">
                <a:solidFill>
                  <a:srgbClr val="92D050"/>
                </a:solidFill>
                <a:latin typeface="Consolas" panose="020B0609020204030204" pitchFamily="49" charset="0"/>
              </a:rPr>
              <a:t>내부</a:t>
            </a:r>
            <a:r>
              <a:rPr lang="en-US" altLang="ko-KR" sz="1600" b="1" dirty="0">
                <a:solidFill>
                  <a:srgbClr val="92D050"/>
                </a:solidFill>
                <a:latin typeface="Consolas" panose="020B0609020204030204" pitchFamily="49" charset="0"/>
              </a:rPr>
              <a:t>IP)</a:t>
            </a:r>
            <a:endParaRPr lang="ko-KR" altLang="en-US" sz="1600" b="1" dirty="0">
              <a:solidFill>
                <a:srgbClr val="92D050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13D3D9-9065-7701-BDE3-34016ACD8C70}"/>
              </a:ext>
            </a:extLst>
          </p:cNvPr>
          <p:cNvSpPr txBox="1"/>
          <p:nvPr/>
        </p:nvSpPr>
        <p:spPr>
          <a:xfrm>
            <a:off x="9005664" y="5049568"/>
            <a:ext cx="1868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Consolas" panose="020B0609020204030204" pitchFamily="49" charset="0"/>
              </a:rPr>
              <a:t>서버용 노트북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B3F1D00-8BD4-E3F0-82F9-8752F262C264}"/>
              </a:ext>
            </a:extLst>
          </p:cNvPr>
          <p:cNvCxnSpPr>
            <a:cxnSpLocks/>
            <a:stCxn id="21" idx="0"/>
            <a:endCxn id="37" idx="2"/>
          </p:cNvCxnSpPr>
          <p:nvPr/>
        </p:nvCxnSpPr>
        <p:spPr>
          <a:xfrm flipH="1" flipV="1">
            <a:off x="12101865" y="3510570"/>
            <a:ext cx="1370333" cy="2857425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0FEBE4-2E75-0DBF-9D1F-36BB0DD09D01}"/>
              </a:ext>
            </a:extLst>
          </p:cNvPr>
          <p:cNvSpPr txBox="1"/>
          <p:nvPr/>
        </p:nvSpPr>
        <p:spPr>
          <a:xfrm>
            <a:off x="9867139" y="3172016"/>
            <a:ext cx="4469451" cy="338554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Consolas" panose="020B0609020204030204" pitchFamily="49" charset="0"/>
              </a:rPr>
              <a:t>Iptime</a:t>
            </a:r>
            <a:r>
              <a:rPr lang="en-US" altLang="ko-KR" sz="1600" b="1" dirty="0">
                <a:latin typeface="Consolas" panose="020B0609020204030204" pitchFamily="49" charset="0"/>
              </a:rPr>
              <a:t>(</a:t>
            </a:r>
            <a:r>
              <a:rPr lang="ko-KR" altLang="en-US" sz="1600" dirty="0" err="1">
                <a:latin typeface="Consolas" panose="020B0609020204030204" pitchFamily="49" charset="0"/>
              </a:rPr>
              <a:t>포트포워딩</a:t>
            </a:r>
            <a:r>
              <a:rPr lang="ko-KR" altLang="en-US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: 22, 8080, 3306</a:t>
            </a:r>
            <a:r>
              <a:rPr lang="ko-KR" altLang="en-US" sz="1600" dirty="0">
                <a:latin typeface="Consolas" panose="020B0609020204030204" pitchFamily="49" charset="0"/>
              </a:rPr>
              <a:t>포트</a:t>
            </a:r>
            <a:r>
              <a:rPr lang="en-US" altLang="ko-KR" sz="1600" b="1" dirty="0">
                <a:latin typeface="Consolas" panose="020B0609020204030204" pitchFamily="49" charset="0"/>
              </a:rPr>
              <a:t>)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1C046B-49F1-7F04-E954-8B9B9E1BF878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V="1">
            <a:off x="12101865" y="2725512"/>
            <a:ext cx="1" cy="446504"/>
          </a:xfrm>
          <a:prstGeom prst="straightConnector1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6A25813-0A58-1D38-CCFB-00858D210743}"/>
              </a:ext>
            </a:extLst>
          </p:cNvPr>
          <p:cNvSpPr txBox="1"/>
          <p:nvPr/>
        </p:nvSpPr>
        <p:spPr>
          <a:xfrm>
            <a:off x="8001000" y="2140737"/>
            <a:ext cx="8201731" cy="584775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Consolas" panose="020B0609020204030204" pitchFamily="49" charset="0"/>
              </a:rPr>
              <a:t>도메인 연결 후 웹서버 운영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</a:rPr>
              <a:t>(</a:t>
            </a:r>
            <a:r>
              <a:rPr lang="ko-KR" altLang="en-US" sz="1600" b="1" dirty="0">
                <a:latin typeface="Consolas" panose="020B0609020204030204" pitchFamily="49" charset="0"/>
              </a:rPr>
              <a:t>사용자 요청 → 공인</a:t>
            </a:r>
            <a:r>
              <a:rPr lang="en-US" altLang="ko-KR" sz="1600" b="1" dirty="0">
                <a:latin typeface="Consolas" panose="020B0609020204030204" pitchFamily="49" charset="0"/>
              </a:rPr>
              <a:t>IP → </a:t>
            </a:r>
            <a:r>
              <a:rPr lang="ko-KR" altLang="en-US" sz="1600" b="1" dirty="0" err="1">
                <a:latin typeface="Consolas" panose="020B0609020204030204" pitchFamily="49" charset="0"/>
              </a:rPr>
              <a:t>포트포워딩</a:t>
            </a:r>
            <a:r>
              <a:rPr lang="ko-KR" altLang="en-US" sz="1600" b="1" dirty="0">
                <a:latin typeface="Consolas" panose="020B0609020204030204" pitchFamily="49" charset="0"/>
              </a:rPr>
              <a:t> → </a:t>
            </a:r>
            <a:r>
              <a:rPr lang="en-US" altLang="ko-KR" sz="1600" b="1" dirty="0">
                <a:latin typeface="Consolas" panose="020B0609020204030204" pitchFamily="49" charset="0"/>
              </a:rPr>
              <a:t>Ubuntu-Web → </a:t>
            </a:r>
            <a:r>
              <a:rPr lang="ko-KR" altLang="en-US" sz="1600" b="1" dirty="0">
                <a:latin typeface="Consolas" panose="020B0609020204030204" pitchFamily="49" charset="0"/>
              </a:rPr>
              <a:t>데이터 조회 → 응답 반환</a:t>
            </a:r>
            <a:r>
              <a:rPr lang="en-US" altLang="ko-KR" sz="1600" b="1" dirty="0">
                <a:latin typeface="Consolas" panose="020B0609020204030204" pitchFamily="49" charset="0"/>
              </a:rPr>
              <a:t>)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D372A8-85E1-AF82-F874-896795408775}"/>
              </a:ext>
            </a:extLst>
          </p:cNvPr>
          <p:cNvSpPr txBox="1"/>
          <p:nvPr/>
        </p:nvSpPr>
        <p:spPr>
          <a:xfrm rot="1938642">
            <a:off x="9711690" y="4109213"/>
            <a:ext cx="159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clone/pull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DC9A066A-AC9B-33F5-85C8-8B34355ED749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본론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20" grpId="0"/>
      <p:bldP spid="21" grpId="0" animBg="1"/>
      <p:bldP spid="23" grpId="0"/>
      <p:bldP spid="25" grpId="0"/>
      <p:bldP spid="26" grpId="0"/>
      <p:bldP spid="27" grpId="0" animBg="1"/>
      <p:bldP spid="29" grpId="0"/>
      <p:bldP spid="30" grpId="0" animBg="1"/>
      <p:bldP spid="31" grpId="0" animBg="1"/>
      <p:bldP spid="32" grpId="0" animBg="1"/>
      <p:bldP spid="33" grpId="0"/>
      <p:bldP spid="34" grpId="0"/>
      <p:bldP spid="35" grpId="0"/>
      <p:bldP spid="37" grpId="0" animBg="1"/>
      <p:bldP spid="39" grpId="0" animBg="1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02798" y="282355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798" y="372690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2798" y="463495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6"/>
          <p:cNvSpPr txBox="1"/>
          <p:nvPr/>
        </p:nvSpPr>
        <p:spPr>
          <a:xfrm>
            <a:off x="2923584" y="2652649"/>
            <a:ext cx="11202751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리뷰가 많이 작성 되도록 홍보</a:t>
            </a:r>
            <a:endParaRPr lang="en-US" sz="3999" b="1" dirty="0">
              <a:solidFill>
                <a:schemeClr val="accent6">
                  <a:lumMod val="60000"/>
                  <a:lumOff val="4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42634" y="4482801"/>
            <a:ext cx="12221166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CC0D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영화관 위치 확인만 되는 것이 아닌 길 찾기 기능 추가</a:t>
            </a:r>
            <a:endParaRPr lang="en-US" sz="3999" b="1" dirty="0">
              <a:solidFill>
                <a:srgbClr val="0CC0DF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23584" y="3601297"/>
            <a:ext cx="13126897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한달에 </a:t>
            </a:r>
            <a:r>
              <a:rPr lang="en-US" altLang="ko-KR" sz="3999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1</a:t>
            </a:r>
            <a:r>
              <a:rPr lang="ko-KR" altLang="en-US" sz="3999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번씩 각 리뷰 랭킹 </a:t>
            </a:r>
            <a:r>
              <a:rPr lang="en-US" altLang="ko-KR" sz="3999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1</a:t>
            </a:r>
            <a:r>
              <a:rPr lang="ko-KR" altLang="en-US" sz="3999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등에게 영화티켓 제공</a:t>
            </a:r>
            <a:endParaRPr lang="en-US" sz="3999" b="1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향후 계획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21848" y="5562323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결론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9D531973-706E-E723-7D0B-F41ED296B4C7}"/>
              </a:ext>
            </a:extLst>
          </p:cNvPr>
          <p:cNvSpPr txBox="1"/>
          <p:nvPr/>
        </p:nvSpPr>
        <p:spPr>
          <a:xfrm>
            <a:off x="2907542" y="5456339"/>
            <a:ext cx="14739456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신뢰도 높은 콘텐츠를 위해 자주 관리 </a:t>
            </a:r>
            <a:endParaRPr lang="en-US" sz="3999" b="1" dirty="0">
              <a:solidFill>
                <a:schemeClr val="accent2">
                  <a:lumMod val="60000"/>
                  <a:lumOff val="4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EDA55C5-3FC1-88B9-62A5-12F6BF861A5E}"/>
              </a:ext>
            </a:extLst>
          </p:cNvPr>
          <p:cNvSpPr/>
          <p:nvPr/>
        </p:nvSpPr>
        <p:spPr>
          <a:xfrm>
            <a:off x="2133600" y="6515100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04DA029A-3CBC-1DF9-7BAA-FFF72467402A}"/>
              </a:ext>
            </a:extLst>
          </p:cNvPr>
          <p:cNvSpPr txBox="1"/>
          <p:nvPr/>
        </p:nvSpPr>
        <p:spPr>
          <a:xfrm>
            <a:off x="2907542" y="6303133"/>
            <a:ext cx="14739456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chemeClr val="bg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휴대폰에서도 완전히 호환되게 보완</a:t>
            </a:r>
            <a:r>
              <a:rPr lang="en-US" altLang="ko-KR" sz="3999" b="1" dirty="0">
                <a:solidFill>
                  <a:schemeClr val="bg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(</a:t>
            </a:r>
            <a:r>
              <a:rPr lang="ko-KR" altLang="en-US" sz="3999" b="1" dirty="0">
                <a:solidFill>
                  <a:schemeClr val="bg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현재 호환이 안되는 건 아님</a:t>
            </a:r>
            <a:r>
              <a:rPr lang="en-US" altLang="ko-KR" sz="3999" b="1" dirty="0">
                <a:solidFill>
                  <a:schemeClr val="bg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)</a:t>
            </a:r>
            <a:endParaRPr lang="en-US" sz="3999" b="1" dirty="0">
              <a:solidFill>
                <a:schemeClr val="bg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36179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615</Words>
  <Application>Microsoft Office PowerPoint</Application>
  <PresentationFormat>사용자 지정</PresentationFormat>
  <Paragraphs>108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5" baseType="lpstr">
      <vt:lpstr>Bruno</vt:lpstr>
      <vt:lpstr>맑은 고딕</vt:lpstr>
      <vt:lpstr>Cascadia Mono</vt:lpstr>
      <vt:lpstr>Arial Black</vt:lpstr>
      <vt:lpstr>Calibri</vt:lpstr>
      <vt:lpstr>Consolas</vt:lpstr>
      <vt:lpstr>Source Han Sans KR</vt:lpstr>
      <vt:lpstr>Source Han Sans KR Bold</vt:lpstr>
      <vt:lpstr>HY엽서M</vt:lpstr>
      <vt:lpstr>Arial</vt:lpstr>
      <vt:lpstr>Source Han Sans KR Medium</vt:lpstr>
      <vt:lpstr>HY견고딕</vt:lpstr>
      <vt:lpstr>Do Hyeon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그레이 깔끔한 프로젝트 프레젠테이션</dc:title>
  <dc:creator>sejoing</dc:creator>
  <cp:lastModifiedBy>607-10</cp:lastModifiedBy>
  <cp:revision>15</cp:revision>
  <dcterms:created xsi:type="dcterms:W3CDTF">2006-08-16T00:00:00Z</dcterms:created>
  <dcterms:modified xsi:type="dcterms:W3CDTF">2025-02-03T07:54:45Z</dcterms:modified>
  <dc:identifier>DAGbIRtN0Xk</dc:identifier>
</cp:coreProperties>
</file>